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3"/>
  </p:notesMasterIdLst>
  <p:sldIdLst>
    <p:sldId id="260" r:id="rId2"/>
    <p:sldId id="257" r:id="rId3"/>
    <p:sldId id="296" r:id="rId4"/>
    <p:sldId id="292" r:id="rId5"/>
    <p:sldId id="293" r:id="rId6"/>
    <p:sldId id="294" r:id="rId7"/>
    <p:sldId id="297" r:id="rId8"/>
    <p:sldId id="298" r:id="rId9"/>
    <p:sldId id="299" r:id="rId10"/>
    <p:sldId id="295" r:id="rId11"/>
    <p:sldId id="29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>
        <p:scale>
          <a:sx n="73" d="100"/>
          <a:sy n="73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Chemistry – Sept 3, 2019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592821"/>
            <a:ext cx="9142597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P3 Challenge – </a:t>
            </a:r>
          </a:p>
          <a:p>
            <a:r>
              <a:rPr lang="en-US" b="1" dirty="0" smtClean="0"/>
              <a:t>What is the length of this bean?</a:t>
            </a:r>
          </a:p>
          <a:p>
            <a:pPr marL="0" indent="0">
              <a:buNone/>
            </a:pPr>
            <a:r>
              <a:rPr lang="en-US" b="1" dirty="0" smtClean="0"/>
              <a:t>(</a:t>
            </a:r>
            <a:r>
              <a:rPr lang="en-US" b="1" u="sng" dirty="0" smtClean="0"/>
              <a:t>Report your answer with the proper</a:t>
            </a:r>
          </a:p>
          <a:p>
            <a:pPr marL="0" indent="0">
              <a:buNone/>
            </a:pPr>
            <a:r>
              <a:rPr lang="en-US" b="1" u="sng" dirty="0"/>
              <a:t>n</a:t>
            </a:r>
            <a:r>
              <a:rPr lang="en-US" b="1" u="sng" dirty="0" smtClean="0"/>
              <a:t>umber of decimal places/</a:t>
            </a:r>
            <a:r>
              <a:rPr lang="en-US" b="1" u="sng" dirty="0" err="1" smtClean="0"/>
              <a:t>sigfigs</a:t>
            </a:r>
            <a:r>
              <a:rPr lang="en-US" b="1" dirty="0" smtClean="0"/>
              <a:t>.)</a:t>
            </a:r>
          </a:p>
          <a:p>
            <a:r>
              <a:rPr lang="en-US" b="1" dirty="0" smtClean="0"/>
              <a:t>Visit the board for a close up</a:t>
            </a:r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HMK Check: Sig fig Worksheet.</a:t>
            </a:r>
          </a:p>
          <a:p>
            <a:pPr marL="0" indent="0">
              <a:buNone/>
            </a:pPr>
            <a:r>
              <a:rPr lang="en-US" b="1" dirty="0" smtClean="0"/>
              <a:t>     Safety Contracts needed!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464145" y="1244548"/>
            <a:ext cx="2526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Get out </a:t>
            </a:r>
            <a:r>
              <a:rPr lang="en-US" dirty="0" err="1" smtClean="0">
                <a:solidFill>
                  <a:schemeClr val="bg1"/>
                </a:solidFill>
              </a:rPr>
              <a:t>Sigfig</a:t>
            </a:r>
            <a:r>
              <a:rPr lang="en-US" dirty="0" smtClean="0">
                <a:solidFill>
                  <a:schemeClr val="bg1"/>
                </a:solidFill>
              </a:rPr>
              <a:t> WS for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Hmk Check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5342709" y="2431020"/>
            <a:ext cx="5719287" cy="4112682"/>
            <a:chOff x="5936567" y="2169763"/>
            <a:chExt cx="4916423" cy="2979013"/>
          </a:xfrm>
        </p:grpSpPr>
        <p:grpSp>
          <p:nvGrpSpPr>
            <p:cNvPr id="9" name="Group 8"/>
            <p:cNvGrpSpPr/>
            <p:nvPr/>
          </p:nvGrpSpPr>
          <p:grpSpPr>
            <a:xfrm>
              <a:off x="5936567" y="2169763"/>
              <a:ext cx="4916423" cy="2979013"/>
              <a:chOff x="5936567" y="2169763"/>
              <a:chExt cx="4916423" cy="2979013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5936567" y="2347468"/>
                <a:ext cx="4916423" cy="2801308"/>
                <a:chOff x="6175717" y="2347468"/>
                <a:chExt cx="4916423" cy="2801308"/>
              </a:xfrm>
            </p:grpSpPr>
            <p:pic>
              <p:nvPicPr>
                <p:cNvPr id="7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b="56580"/>
                <a:stretch/>
              </p:blipFill>
              <p:spPr bwMode="auto">
                <a:xfrm>
                  <a:off x="6175717" y="2347468"/>
                  <a:ext cx="4856979" cy="123790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26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44242"/>
                <a:stretch/>
              </p:blipFill>
              <p:spPr bwMode="auto">
                <a:xfrm>
                  <a:off x="6235161" y="3559126"/>
                  <a:ext cx="4856979" cy="15896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cxnSp>
              <p:nvCxnSpPr>
                <p:cNvPr id="5" name="Straight Connector 4"/>
                <p:cNvCxnSpPr/>
                <p:nvPr/>
              </p:nvCxnSpPr>
              <p:spPr>
                <a:xfrm>
                  <a:off x="6457071" y="2551016"/>
                  <a:ext cx="0" cy="1425489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" name="Straight Connector 7"/>
              <p:cNvCxnSpPr/>
              <p:nvPr/>
            </p:nvCxnSpPr>
            <p:spPr>
              <a:xfrm>
                <a:off x="8586061" y="2169763"/>
                <a:ext cx="0" cy="2510725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0" name="TextBox 9"/>
            <p:cNvSpPr txBox="1"/>
            <p:nvPr/>
          </p:nvSpPr>
          <p:spPr>
            <a:xfrm>
              <a:off x="6239390" y="4433253"/>
              <a:ext cx="692331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cm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Activity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864341" cy="3416300"/>
          </a:xfrm>
        </p:spPr>
        <p:txBody>
          <a:bodyPr>
            <a:normAutofit fontScale="92500" lnSpcReduction="20000"/>
          </a:bodyPr>
          <a:lstStyle/>
          <a:p>
            <a:r>
              <a:rPr lang="en-US" sz="2000" b="1" u="sng" dirty="0" smtClean="0"/>
              <a:t>A. Measuring Length</a:t>
            </a:r>
            <a:r>
              <a:rPr lang="en-US" sz="2000" b="1" dirty="0" smtClean="0"/>
              <a:t> </a:t>
            </a:r>
            <a:r>
              <a:rPr lang="en-US" sz="2000" b="1" dirty="0"/>
              <a:t>– </a:t>
            </a:r>
            <a:r>
              <a:rPr lang="en-US" sz="2000" b="1" dirty="0" smtClean="0"/>
              <a:t>Using </a:t>
            </a:r>
            <a:r>
              <a:rPr lang="en-US" sz="2000" b="1" u="sng" dirty="0" smtClean="0"/>
              <a:t>three different types of rulers</a:t>
            </a:r>
            <a:r>
              <a:rPr lang="en-US" sz="2000" b="1" dirty="0" smtClean="0"/>
              <a:t>: 10 cm, 1 cm and 1 mm gradations.</a:t>
            </a:r>
          </a:p>
          <a:p>
            <a:r>
              <a:rPr lang="en-US" sz="2000" b="1" u="sng" dirty="0" smtClean="0"/>
              <a:t>B. Measuring Mass </a:t>
            </a:r>
            <a:r>
              <a:rPr lang="en-US" sz="2000" b="1" dirty="0" smtClean="0"/>
              <a:t>– Using </a:t>
            </a:r>
            <a:r>
              <a:rPr lang="en-US" sz="2000" b="1" u="sng" dirty="0" smtClean="0"/>
              <a:t>three different types of balances</a:t>
            </a:r>
            <a:r>
              <a:rPr lang="en-US" sz="2000" b="1" dirty="0" smtClean="0"/>
              <a:t>: spring, triple beam, and electronic. For both spring and triple beam you may need to use a subtraction method to find the mass of an object.</a:t>
            </a:r>
          </a:p>
          <a:p>
            <a:pPr lvl="1"/>
            <a:r>
              <a:rPr lang="en-US" sz="1900" b="1" dirty="0" smtClean="0"/>
              <a:t>Subtracting a background reading is a </a:t>
            </a:r>
            <a:r>
              <a:rPr lang="en-US" sz="1900" b="1" u="sng" dirty="0" smtClean="0"/>
              <a:t>very common lab procedure</a:t>
            </a:r>
            <a:r>
              <a:rPr lang="en-US" sz="1900" b="1" dirty="0"/>
              <a:t> </a:t>
            </a:r>
            <a:r>
              <a:rPr lang="en-US" sz="1900" b="1" dirty="0" smtClean="0"/>
              <a:t>not just for measuring mass.</a:t>
            </a:r>
          </a:p>
          <a:p>
            <a:r>
              <a:rPr lang="en-US" sz="2000" b="1" dirty="0" smtClean="0"/>
              <a:t>C. </a:t>
            </a:r>
            <a:r>
              <a:rPr lang="en-US" sz="2000" b="1" u="sng" dirty="0" smtClean="0"/>
              <a:t>Measuring Liquid Volume</a:t>
            </a:r>
            <a:r>
              <a:rPr lang="en-US" sz="2000" b="1" dirty="0" smtClean="0"/>
              <a:t> – Liquids in graduated cylinders or beakers.</a:t>
            </a:r>
          </a:p>
          <a:p>
            <a:r>
              <a:rPr lang="en-US" sz="2000" b="1" dirty="0" smtClean="0"/>
              <a:t>D. </a:t>
            </a:r>
            <a:r>
              <a:rPr lang="en-US" sz="2000" b="1" u="sng" dirty="0" smtClean="0"/>
              <a:t>Measuring Solid Volume </a:t>
            </a:r>
            <a:r>
              <a:rPr lang="en-US" sz="2000" b="1" dirty="0" smtClean="0"/>
              <a:t>– First by measuring dimensions and using geometry. Second by using water displacement and another subtraction process.</a:t>
            </a:r>
          </a:p>
          <a:p>
            <a:r>
              <a:rPr lang="en-US" b="1" dirty="0" smtClean="0"/>
              <a:t>Work in pairs, but split the measurement duties, and get both opinions for each.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0996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Exit slip – Put the room back in order the way you found it. If it’s not done, no one gets credit for the exit slip.</a:t>
            </a: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/>
              <a:t>What’s Due?  (Pending assignments to complete.)</a:t>
            </a:r>
          </a:p>
          <a:p>
            <a:pPr lvl="1"/>
            <a:r>
              <a:rPr lang="en-US" b="1" dirty="0" smtClean="0"/>
              <a:t>Measurement </a:t>
            </a:r>
            <a:r>
              <a:rPr lang="en-US" b="1" dirty="0"/>
              <a:t>Lab </a:t>
            </a:r>
            <a:r>
              <a:rPr lang="en-US" b="1" dirty="0" smtClean="0"/>
              <a:t>Activity </a:t>
            </a:r>
            <a:endParaRPr lang="en-US" b="1" dirty="0"/>
          </a:p>
          <a:p>
            <a:pPr lvl="1"/>
            <a:r>
              <a:rPr lang="en-US" b="1" dirty="0" smtClean="0"/>
              <a:t>Density Worksheet</a:t>
            </a:r>
            <a:endParaRPr lang="en-US" b="1" dirty="0"/>
          </a:p>
          <a:p>
            <a:r>
              <a:rPr lang="en-US" b="1" dirty="0"/>
              <a:t>What’s Next?  (How to prepare for the next day)</a:t>
            </a:r>
          </a:p>
          <a:p>
            <a:pPr lvl="1"/>
            <a:r>
              <a:rPr lang="en-US" b="1" dirty="0" smtClean="0"/>
              <a:t>Finish the Measurement Lab, Start using metric units</a:t>
            </a:r>
          </a:p>
          <a:p>
            <a:pPr lvl="1"/>
            <a:r>
              <a:rPr lang="en-US" b="1" dirty="0" smtClean="0"/>
              <a:t>Read </a:t>
            </a:r>
            <a:r>
              <a:rPr lang="en-US" b="1" dirty="0"/>
              <a:t>p12-15</a:t>
            </a:r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7660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and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3" y="2603500"/>
            <a:ext cx="7710077" cy="3416301"/>
          </a:xfrm>
        </p:spPr>
        <p:txBody>
          <a:bodyPr>
            <a:normAutofit/>
          </a:bodyPr>
          <a:lstStyle/>
          <a:p>
            <a:r>
              <a:rPr lang="en-US" b="1" dirty="0" smtClean="0"/>
              <a:t>Objectives</a:t>
            </a:r>
          </a:p>
          <a:p>
            <a:pPr lvl="1"/>
            <a:r>
              <a:rPr lang="en-US" b="1" dirty="0" smtClean="0"/>
              <a:t>To practice measuring length, mass and volume</a:t>
            </a:r>
          </a:p>
          <a:p>
            <a:pPr lvl="1"/>
            <a:r>
              <a:rPr lang="en-US" b="1" dirty="0" smtClean="0"/>
              <a:t>To learn about measuring with </a:t>
            </a:r>
            <a:r>
              <a:rPr lang="en-US" b="1" dirty="0" err="1" smtClean="0"/>
              <a:t>sigfigs</a:t>
            </a:r>
            <a:r>
              <a:rPr lang="en-US" b="1" dirty="0" smtClean="0"/>
              <a:t> from the equipment</a:t>
            </a:r>
          </a:p>
          <a:p>
            <a:pPr lvl="1"/>
            <a:r>
              <a:rPr lang="en-US" b="1" dirty="0" smtClean="0"/>
              <a:t>To understand density and practice density calculations</a:t>
            </a:r>
          </a:p>
          <a:p>
            <a:r>
              <a:rPr lang="en-US" b="1" dirty="0" smtClean="0"/>
              <a:t>Agenda</a:t>
            </a:r>
          </a:p>
          <a:p>
            <a:pPr lvl="1"/>
            <a:r>
              <a:rPr lang="en-US" b="1" dirty="0" smtClean="0"/>
              <a:t>Homework Review</a:t>
            </a:r>
          </a:p>
          <a:p>
            <a:pPr lvl="1"/>
            <a:r>
              <a:rPr lang="en-US" b="1" dirty="0"/>
              <a:t>Density</a:t>
            </a:r>
          </a:p>
          <a:p>
            <a:pPr lvl="1"/>
            <a:r>
              <a:rPr lang="en-US" b="1" dirty="0" smtClean="0"/>
              <a:t>Measurement </a:t>
            </a:r>
            <a:r>
              <a:rPr lang="en-US" b="1" dirty="0" smtClean="0"/>
              <a:t>Lab Activity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73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Matching Worksheet Answers: Check yours and ask questions for clarification.</a:t>
            </a:r>
          </a:p>
          <a:p>
            <a:r>
              <a:rPr lang="en-US" b="1" dirty="0" smtClean="0"/>
              <a:t>1. H		9. E						A. 5			I. 11</a:t>
            </a:r>
          </a:p>
          <a:p>
            <a:r>
              <a:rPr lang="en-US" b="1" dirty="0" smtClean="0"/>
              <a:t>2. J		10. C					B. 12		J.  2</a:t>
            </a:r>
          </a:p>
          <a:p>
            <a:r>
              <a:rPr lang="en-US" b="1" dirty="0" smtClean="0"/>
              <a:t>3. O		11. </a:t>
            </a:r>
            <a:r>
              <a:rPr lang="en-US" b="1" dirty="0">
                <a:latin typeface="Bell MT" panose="02020503060305020303" pitchFamily="18" charset="0"/>
              </a:rPr>
              <a:t> </a:t>
            </a:r>
            <a:r>
              <a:rPr lang="en-US" b="1" dirty="0" smtClean="0">
                <a:latin typeface="Bell MT" panose="02020503060305020303" pitchFamily="18" charset="0"/>
              </a:rPr>
              <a:t>I					</a:t>
            </a:r>
            <a:r>
              <a:rPr lang="en-US" b="1" dirty="0" smtClean="0"/>
              <a:t>C. 10		K.  7</a:t>
            </a:r>
            <a:endParaRPr lang="en-US" b="1" dirty="0" smtClean="0">
              <a:latin typeface="Bell MT" panose="02020503060305020303" pitchFamily="18" charset="0"/>
            </a:endParaRPr>
          </a:p>
          <a:p>
            <a:r>
              <a:rPr lang="en-US" b="1" dirty="0" smtClean="0"/>
              <a:t>4. L		12. B					D. 15		L.  4</a:t>
            </a:r>
          </a:p>
          <a:p>
            <a:r>
              <a:rPr lang="en-US" b="1" dirty="0" smtClean="0"/>
              <a:t>5. A		13. M					E. 9			M. 13</a:t>
            </a:r>
          </a:p>
          <a:p>
            <a:r>
              <a:rPr lang="en-US" b="1" dirty="0" smtClean="0"/>
              <a:t>6. F		14. G					F. 6			N. 8</a:t>
            </a:r>
          </a:p>
          <a:p>
            <a:r>
              <a:rPr lang="en-US" b="1" dirty="0" smtClean="0"/>
              <a:t>7. K		15. D					G. 14		O. 3</a:t>
            </a:r>
          </a:p>
          <a:p>
            <a:r>
              <a:rPr lang="en-US" b="1" dirty="0" smtClean="0"/>
              <a:t>8. N								H. 1</a:t>
            </a:r>
          </a:p>
        </p:txBody>
      </p:sp>
    </p:spTree>
    <p:extLst>
      <p:ext uri="{BB962C8B-B14F-4D97-AF65-F5344CB8AC3E}">
        <p14:creationId xmlns:p14="http://schemas.microsoft.com/office/powerpoint/2010/main" val="211900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err="1" smtClean="0"/>
              <a:t>Sigfig</a:t>
            </a:r>
            <a:r>
              <a:rPr lang="en-US" b="1" dirty="0" smtClean="0"/>
              <a:t> Worksheet Answers: Check yours and ask questions for clarification.</a:t>
            </a:r>
          </a:p>
          <a:p>
            <a:r>
              <a:rPr lang="en-US" b="1" dirty="0" smtClean="0"/>
              <a:t>1.  a) 3   b) 4   c) 3  d) 2   e) 2   f) 1   g) 3   h) 4   </a:t>
            </a:r>
            <a:r>
              <a:rPr lang="en-US" b="1" dirty="0" err="1" smtClean="0"/>
              <a:t>i</a:t>
            </a:r>
            <a:r>
              <a:rPr lang="en-US" b="1" dirty="0" smtClean="0"/>
              <a:t>) 5</a:t>
            </a:r>
          </a:p>
          <a:p>
            <a:r>
              <a:rPr lang="en-US" b="1" dirty="0" smtClean="0"/>
              <a:t>2.  a) 5.49 x 10</a:t>
            </a:r>
            <a:r>
              <a:rPr lang="en-US" b="1" baseline="30000" dirty="0" smtClean="0"/>
              <a:t>6</a:t>
            </a:r>
            <a:r>
              <a:rPr lang="en-US" b="1" dirty="0" smtClean="0"/>
              <a:t> m	 or 	5,490,000 m</a:t>
            </a:r>
          </a:p>
          <a:p>
            <a:pPr marL="0" indent="0">
              <a:buNone/>
            </a:pPr>
            <a:r>
              <a:rPr lang="en-US" b="1" dirty="0" smtClean="0"/>
              <a:t>           b) 0.0134793 mL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c) 31, 950 cm</a:t>
            </a:r>
            <a:r>
              <a:rPr lang="en-US" b="1" baseline="30000" dirty="0" smtClean="0"/>
              <a:t>2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d) 192.67 m</a:t>
            </a:r>
            <a:r>
              <a:rPr lang="en-US" b="1" baseline="30000" dirty="0" smtClean="0"/>
              <a:t>2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e) 790 cm</a:t>
            </a:r>
          </a:p>
          <a:p>
            <a:pPr marL="0" indent="0">
              <a:buNone/>
            </a:pPr>
            <a:r>
              <a:rPr lang="en-US" b="1" dirty="0"/>
              <a:t>	 </a:t>
            </a:r>
            <a:r>
              <a:rPr lang="en-US" b="1" dirty="0" smtClean="0"/>
              <a:t>    f) 3.89278 x 10</a:t>
            </a:r>
            <a:r>
              <a:rPr lang="en-US" b="1" baseline="30000" dirty="0" smtClean="0"/>
              <a:t>8</a:t>
            </a:r>
            <a:r>
              <a:rPr lang="en-US" b="1" dirty="0" smtClean="0"/>
              <a:t> J    or   389,278,000 J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g) 225,834.8 cm</a:t>
            </a:r>
            <a:r>
              <a:rPr lang="en-US" b="1" baseline="30000" dirty="0" smtClean="0"/>
              <a:t>3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368169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608840" cy="3416300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Sigfig</a:t>
            </a:r>
            <a:r>
              <a:rPr lang="en-US" b="1" dirty="0" smtClean="0"/>
              <a:t> Worksheet Answers: Check yours and ask questions for clarification.</a:t>
            </a:r>
          </a:p>
          <a:p>
            <a:r>
              <a:rPr lang="en-US" b="1" dirty="0"/>
              <a:t>3</a:t>
            </a:r>
            <a:r>
              <a:rPr lang="en-US" b="1" dirty="0" smtClean="0"/>
              <a:t>.  a) </a:t>
            </a:r>
            <a:r>
              <a:rPr lang="en-US" dirty="0" smtClean="0"/>
              <a:t>48,825 cm</a:t>
            </a:r>
            <a:r>
              <a:rPr lang="en-US" baseline="30000" dirty="0" smtClean="0"/>
              <a:t>2</a:t>
            </a:r>
            <a:r>
              <a:rPr lang="en-US" dirty="0" smtClean="0"/>
              <a:t>  </a:t>
            </a:r>
            <a:r>
              <a:rPr lang="en-US" b="1" dirty="0" smtClean="0">
                <a:sym typeface="Wingdings" panose="05000000000000000000" pitchFamily="2" charset="2"/>
              </a:rPr>
              <a:t>  49,000 cm</a:t>
            </a:r>
            <a:r>
              <a:rPr lang="en-US" b="1" baseline="30000" dirty="0" smtClean="0">
                <a:sym typeface="Wingdings" panose="05000000000000000000" pitchFamily="2" charset="2"/>
              </a:rPr>
              <a:t>2 </a:t>
            </a:r>
            <a:r>
              <a:rPr lang="en-US" b="1" dirty="0" smtClean="0">
                <a:sym typeface="Wingdings" panose="05000000000000000000" pitchFamily="2" charset="2"/>
              </a:rPr>
              <a:t>  or  4.9 x 10</a:t>
            </a:r>
            <a:r>
              <a:rPr lang="en-US" b="1" baseline="30000" dirty="0" smtClean="0">
                <a:sym typeface="Wingdings" panose="05000000000000000000" pitchFamily="2" charset="2"/>
              </a:rPr>
              <a:t>4</a:t>
            </a:r>
            <a:r>
              <a:rPr lang="en-US" b="1" dirty="0" smtClean="0">
                <a:sym typeface="Wingdings" panose="05000000000000000000" pitchFamily="2" charset="2"/>
              </a:rPr>
              <a:t> cm</a:t>
            </a:r>
            <a:r>
              <a:rPr lang="en-US" b="1" baseline="30000" dirty="0" smtClean="0">
                <a:sym typeface="Wingdings" panose="05000000000000000000" pitchFamily="2" charset="2"/>
              </a:rPr>
              <a:t>2			</a:t>
            </a:r>
            <a:r>
              <a:rPr lang="en-US" b="1" dirty="0" smtClean="0">
                <a:sym typeface="Wingdings" panose="05000000000000000000" pitchFamily="2" charset="2"/>
              </a:rPr>
              <a:t>Round to 2 </a:t>
            </a:r>
            <a:r>
              <a:rPr lang="en-US" b="1" dirty="0" err="1" smtClean="0">
                <a:sym typeface="Wingdings" panose="05000000000000000000" pitchFamily="2" charset="2"/>
              </a:rPr>
              <a:t>sigfig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           b) </a:t>
            </a:r>
            <a:r>
              <a:rPr lang="en-US" dirty="0" smtClean="0"/>
              <a:t>3.134 kg/L  </a:t>
            </a:r>
            <a:r>
              <a:rPr lang="en-US" b="1" dirty="0" smtClean="0">
                <a:sym typeface="Wingdings" panose="05000000000000000000" pitchFamily="2" charset="2"/>
              </a:rPr>
              <a:t> 3.1 kg/L								Round to 2 </a:t>
            </a:r>
            <a:r>
              <a:rPr lang="en-US" b="1" dirty="0" err="1" smtClean="0">
                <a:sym typeface="Wingdings" panose="05000000000000000000" pitchFamily="2" charset="2"/>
              </a:rPr>
              <a:t>sigfig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c) </a:t>
            </a:r>
            <a:r>
              <a:rPr lang="en-US" dirty="0" smtClean="0"/>
              <a:t>12.29166666 L/s </a:t>
            </a:r>
            <a:r>
              <a:rPr lang="en-US" b="1" dirty="0" smtClean="0">
                <a:sym typeface="Wingdings" panose="05000000000000000000" pitchFamily="2" charset="2"/>
              </a:rPr>
              <a:t> 12.3 L/s							Round to 3 </a:t>
            </a:r>
            <a:r>
              <a:rPr lang="en-US" b="1" dirty="0" err="1" smtClean="0">
                <a:sym typeface="Wingdings" panose="05000000000000000000" pitchFamily="2" charset="2"/>
              </a:rPr>
              <a:t>sigfig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d) </a:t>
            </a:r>
            <a:r>
              <a:rPr lang="en-US" dirty="0" smtClean="0"/>
              <a:t>166,525.2  cm</a:t>
            </a:r>
            <a:r>
              <a:rPr lang="en-US" baseline="30000" dirty="0" smtClean="0"/>
              <a:t>2  </a:t>
            </a:r>
            <a:r>
              <a:rPr lang="en-US" b="1" dirty="0" smtClean="0">
                <a:sym typeface="Wingdings" panose="05000000000000000000" pitchFamily="2" charset="2"/>
              </a:rPr>
              <a:t> 170,000 cm</a:t>
            </a:r>
            <a:r>
              <a:rPr lang="en-US" b="1" baseline="30000" dirty="0" smtClean="0">
                <a:sym typeface="Wingdings" panose="05000000000000000000" pitchFamily="2" charset="2"/>
              </a:rPr>
              <a:t>2</a:t>
            </a:r>
            <a:r>
              <a:rPr lang="en-US" b="1" dirty="0" smtClean="0">
                <a:sym typeface="Wingdings" panose="05000000000000000000" pitchFamily="2" charset="2"/>
              </a:rPr>
              <a:t>   or    1.7 x 10</a:t>
            </a:r>
            <a:r>
              <a:rPr lang="en-US" b="1" baseline="30000" dirty="0" smtClean="0">
                <a:sym typeface="Wingdings" panose="05000000000000000000" pitchFamily="2" charset="2"/>
              </a:rPr>
              <a:t>5</a:t>
            </a:r>
            <a:r>
              <a:rPr lang="en-US" b="1" dirty="0" smtClean="0">
                <a:sym typeface="Wingdings" panose="05000000000000000000" pitchFamily="2" charset="2"/>
              </a:rPr>
              <a:t> cm</a:t>
            </a:r>
            <a:r>
              <a:rPr lang="en-US" b="1" baseline="30000" dirty="0" smtClean="0">
                <a:sym typeface="Wingdings" panose="05000000000000000000" pitchFamily="2" charset="2"/>
              </a:rPr>
              <a:t>2</a:t>
            </a:r>
            <a:r>
              <a:rPr lang="en-US" b="1" dirty="0" smtClean="0">
                <a:sym typeface="Wingdings" panose="05000000000000000000" pitchFamily="2" charset="2"/>
              </a:rPr>
              <a:t> 	Round to 2 </a:t>
            </a:r>
            <a:r>
              <a:rPr lang="en-US" b="1" dirty="0" err="1" smtClean="0">
                <a:sym typeface="Wingdings" panose="05000000000000000000" pitchFamily="2" charset="2"/>
              </a:rPr>
              <a:t>sigfig</a:t>
            </a:r>
            <a:r>
              <a:rPr lang="en-US" b="1" dirty="0" smtClean="0">
                <a:sym typeface="Wingdings" panose="05000000000000000000" pitchFamily="2" charset="2"/>
              </a:rPr>
              <a:t>	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e) </a:t>
            </a:r>
            <a:r>
              <a:rPr lang="en-US" dirty="0" smtClean="0"/>
              <a:t>40.763492 m</a:t>
            </a:r>
            <a:r>
              <a:rPr lang="en-US" baseline="30000" dirty="0" smtClean="0"/>
              <a:t>3</a:t>
            </a:r>
            <a:r>
              <a:rPr lang="en-US" dirty="0" smtClean="0"/>
              <a:t>  </a:t>
            </a:r>
            <a:r>
              <a:rPr lang="en-US" b="1" dirty="0" smtClean="0">
                <a:sym typeface="Wingdings" panose="05000000000000000000" pitchFamily="2" charset="2"/>
              </a:rPr>
              <a:t>  41 m</a:t>
            </a:r>
            <a:r>
              <a:rPr lang="en-US" b="1" baseline="30000" dirty="0" smtClean="0">
                <a:sym typeface="Wingdings" panose="05000000000000000000" pitchFamily="2" charset="2"/>
              </a:rPr>
              <a:t>3</a:t>
            </a:r>
            <a:r>
              <a:rPr lang="en-US" b="1" dirty="0" smtClean="0">
                <a:sym typeface="Wingdings" panose="05000000000000000000" pitchFamily="2" charset="2"/>
              </a:rPr>
              <a:t>								Round to 2 </a:t>
            </a:r>
            <a:r>
              <a:rPr lang="en-US" b="1" dirty="0" err="1" smtClean="0">
                <a:sym typeface="Wingdings" panose="05000000000000000000" pitchFamily="2" charset="2"/>
              </a:rPr>
              <a:t>sigfig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	 </a:t>
            </a:r>
            <a:r>
              <a:rPr lang="en-US" b="1" dirty="0" smtClean="0"/>
              <a:t>    f) </a:t>
            </a:r>
            <a:r>
              <a:rPr lang="en-US" dirty="0" smtClean="0"/>
              <a:t>3.129555 g/cm</a:t>
            </a:r>
            <a:r>
              <a:rPr lang="en-US" baseline="30000" dirty="0" smtClean="0"/>
              <a:t>3</a:t>
            </a:r>
            <a:r>
              <a:rPr lang="en-US" dirty="0" smtClean="0"/>
              <a:t> </a:t>
            </a:r>
            <a:r>
              <a:rPr lang="en-US" b="1" dirty="0" smtClean="0">
                <a:sym typeface="Wingdings" panose="05000000000000000000" pitchFamily="2" charset="2"/>
              </a:rPr>
              <a:t>  3.1296 g/cm</a:t>
            </a:r>
            <a:r>
              <a:rPr lang="en-US" b="1" baseline="30000" dirty="0" smtClean="0">
                <a:sym typeface="Wingdings" panose="05000000000000000000" pitchFamily="2" charset="2"/>
              </a:rPr>
              <a:t>3</a:t>
            </a:r>
            <a:r>
              <a:rPr lang="en-US" b="1" dirty="0" smtClean="0">
                <a:sym typeface="Wingdings" panose="05000000000000000000" pitchFamily="2" charset="2"/>
              </a:rPr>
              <a:t>					Round to 5 </a:t>
            </a:r>
            <a:r>
              <a:rPr lang="en-US" b="1" dirty="0" err="1" smtClean="0">
                <a:sym typeface="Wingdings" panose="05000000000000000000" pitchFamily="2" charset="2"/>
              </a:rPr>
              <a:t>sigfig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</a:t>
            </a:r>
          </a:p>
        </p:txBody>
      </p:sp>
    </p:spTree>
    <p:extLst>
      <p:ext uri="{BB962C8B-B14F-4D97-AF65-F5344CB8AC3E}">
        <p14:creationId xmlns:p14="http://schemas.microsoft.com/office/powerpoint/2010/main" val="2086737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465149" cy="3416300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Sigfig</a:t>
            </a:r>
            <a:r>
              <a:rPr lang="en-US" b="1" dirty="0" smtClean="0"/>
              <a:t> Worksheet Answers: Check yours and ask questions for clarification.</a:t>
            </a:r>
          </a:p>
          <a:p>
            <a:r>
              <a:rPr lang="en-US" b="1" dirty="0" smtClean="0"/>
              <a:t>4.  a) </a:t>
            </a:r>
            <a:r>
              <a:rPr lang="en-US" dirty="0" smtClean="0"/>
              <a:t>90.225 J</a:t>
            </a:r>
            <a:r>
              <a:rPr lang="en-US" b="1" dirty="0" smtClean="0"/>
              <a:t> </a:t>
            </a:r>
            <a:r>
              <a:rPr lang="en-US" b="1" dirty="0" smtClean="0">
                <a:sym typeface="Wingdings" panose="05000000000000000000" pitchFamily="2" charset="2"/>
              </a:rPr>
              <a:t>  90.2 J							Round to 1 </a:t>
            </a:r>
            <a:r>
              <a:rPr lang="en-US" b="1" dirty="0" err="1" smtClean="0">
                <a:sym typeface="Wingdings" panose="05000000000000000000" pitchFamily="2" charset="2"/>
              </a:rPr>
              <a:t>d.p.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           b) </a:t>
            </a:r>
            <a:r>
              <a:rPr lang="en-US" dirty="0" smtClean="0"/>
              <a:t>0.0064 m </a:t>
            </a:r>
            <a:r>
              <a:rPr lang="en-US" b="1" dirty="0" smtClean="0">
                <a:sym typeface="Wingdings" panose="05000000000000000000" pitchFamily="2" charset="2"/>
              </a:rPr>
              <a:t>  0.006 m						Round to 3 </a:t>
            </a:r>
            <a:r>
              <a:rPr lang="en-US" b="1" dirty="0" err="1" smtClean="0">
                <a:sym typeface="Wingdings" panose="05000000000000000000" pitchFamily="2" charset="2"/>
              </a:rPr>
              <a:t>d.p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c) </a:t>
            </a:r>
            <a:r>
              <a:rPr lang="en-US" dirty="0" smtClean="0"/>
              <a:t>934 g</a:t>
            </a:r>
            <a:r>
              <a:rPr lang="en-US" b="1" dirty="0" smtClean="0"/>
              <a:t> </a:t>
            </a:r>
            <a:r>
              <a:rPr lang="en-US" b="1" dirty="0" smtClean="0">
                <a:sym typeface="Wingdings" panose="05000000000000000000" pitchFamily="2" charset="2"/>
              </a:rPr>
              <a:t> 900  g								Round to hundreds place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d) </a:t>
            </a:r>
            <a:r>
              <a:rPr lang="en-US" dirty="0" smtClean="0"/>
              <a:t>31.0565 </a:t>
            </a:r>
            <a:r>
              <a:rPr lang="en-US" dirty="0" err="1" smtClean="0"/>
              <a:t>kPa</a:t>
            </a:r>
            <a:r>
              <a:rPr lang="en-US" dirty="0" smtClean="0"/>
              <a:t> </a:t>
            </a:r>
            <a:r>
              <a:rPr lang="en-US" b="1" dirty="0" smtClean="0">
                <a:sym typeface="Wingdings" panose="05000000000000000000" pitchFamily="2" charset="2"/>
              </a:rPr>
              <a:t> 31.1 </a:t>
            </a:r>
            <a:r>
              <a:rPr lang="en-US" b="1" dirty="0" err="1" smtClean="0">
                <a:sym typeface="Wingdings" panose="05000000000000000000" pitchFamily="2" charset="2"/>
              </a:rPr>
              <a:t>kPa</a:t>
            </a:r>
            <a:r>
              <a:rPr lang="en-US" b="1" dirty="0" smtClean="0">
                <a:sym typeface="Wingdings" panose="05000000000000000000" pitchFamily="2" charset="2"/>
              </a:rPr>
              <a:t>						Round to 1 </a:t>
            </a:r>
            <a:r>
              <a:rPr lang="en-US" b="1" dirty="0" err="1" smtClean="0">
                <a:sym typeface="Wingdings" panose="05000000000000000000" pitchFamily="2" charset="2"/>
              </a:rPr>
              <a:t>d.p.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e)  </a:t>
            </a:r>
            <a:r>
              <a:rPr lang="en-US" dirty="0" smtClean="0"/>
              <a:t>277.68 </a:t>
            </a:r>
            <a:r>
              <a:rPr lang="en-US" dirty="0" err="1" smtClean="0"/>
              <a:t>dL</a:t>
            </a:r>
            <a:r>
              <a:rPr lang="en-US" dirty="0" smtClean="0"/>
              <a:t> </a:t>
            </a:r>
            <a:r>
              <a:rPr lang="en-US" b="1" dirty="0" smtClean="0">
                <a:sym typeface="Wingdings" panose="05000000000000000000" pitchFamily="2" charset="2"/>
              </a:rPr>
              <a:t>  278 </a:t>
            </a:r>
            <a:r>
              <a:rPr lang="en-US" b="1" dirty="0" err="1" smtClean="0">
                <a:sym typeface="Wingdings" panose="05000000000000000000" pitchFamily="2" charset="2"/>
              </a:rPr>
              <a:t>dL</a:t>
            </a:r>
            <a:r>
              <a:rPr lang="en-US" b="1" dirty="0" smtClean="0">
                <a:sym typeface="Wingdings" panose="05000000000000000000" pitchFamily="2" charset="2"/>
              </a:rPr>
              <a:t>							Round to ones place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	 </a:t>
            </a:r>
            <a:r>
              <a:rPr lang="en-US" b="1" dirty="0" smtClean="0"/>
              <a:t>    f) </a:t>
            </a:r>
            <a:r>
              <a:rPr lang="en-US" dirty="0" smtClean="0"/>
              <a:t>1794 kg </a:t>
            </a:r>
            <a:r>
              <a:rPr lang="en-US" b="1" dirty="0" smtClean="0">
                <a:sym typeface="Wingdings" panose="05000000000000000000" pitchFamily="2" charset="2"/>
              </a:rPr>
              <a:t>  1790 kg							Round to tens place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</a:t>
            </a:r>
          </a:p>
        </p:txBody>
      </p:sp>
    </p:spTree>
    <p:extLst>
      <p:ext uri="{BB962C8B-B14F-4D97-AF65-F5344CB8AC3E}">
        <p14:creationId xmlns:p14="http://schemas.microsoft.com/office/powerpoint/2010/main" val="2347648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Density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21169"/>
            <a:ext cx="6386848" cy="3855794"/>
          </a:xfrm>
        </p:spPr>
        <p:txBody>
          <a:bodyPr>
            <a:normAutofit lnSpcReduction="10000"/>
          </a:bodyPr>
          <a:lstStyle/>
          <a:p>
            <a:r>
              <a:rPr lang="en-US" sz="2200" b="1" dirty="0" smtClean="0"/>
              <a:t>Density is a characteristic physical property of a substance and is sometimes used to identify a substance.</a:t>
            </a:r>
          </a:p>
          <a:p>
            <a:r>
              <a:rPr lang="en-US" sz="2200" b="1" dirty="0" smtClean="0"/>
              <a:t>Density is the mass of an item divided by its volume.</a:t>
            </a:r>
          </a:p>
          <a:p>
            <a:r>
              <a:rPr lang="en-US" sz="2200" b="1" dirty="0" smtClean="0"/>
              <a:t>This table lists the density of many common substances.</a:t>
            </a:r>
          </a:p>
          <a:p>
            <a:r>
              <a:rPr lang="en-US" sz="2200" b="1" dirty="0" smtClean="0"/>
              <a:t>Notice that solids have the highest density, and liquids usually have lower density. Gases have the lowest densities by far, usually reported in g/L.</a:t>
            </a:r>
          </a:p>
          <a:p>
            <a:endParaRPr lang="en-US" sz="2200" dirty="0" smtClean="0"/>
          </a:p>
        </p:txBody>
      </p:sp>
      <p:pic>
        <p:nvPicPr>
          <p:cNvPr id="4" name="Picture 3" descr="02_04_Tabl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10" b="3443"/>
          <a:stretch/>
        </p:blipFill>
        <p:spPr bwMode="auto">
          <a:xfrm>
            <a:off x="8013415" y="1505244"/>
            <a:ext cx="3805902" cy="4487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0619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density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If density is color, a low density is a pale color, and a high density is a very intense color.</a:t>
            </a:r>
          </a:p>
          <a:p>
            <a:endParaRPr lang="en-US" b="1" dirty="0" smtClean="0"/>
          </a:p>
          <a:p>
            <a:r>
              <a:rPr lang="en-US" b="1" dirty="0" smtClean="0"/>
              <a:t>If two objects have the same mass, the smaller one is more dense.</a:t>
            </a:r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If two objects are the same size, the heavier one is more dense. 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17561" y="3026484"/>
            <a:ext cx="1171978" cy="4636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600414" y="2994999"/>
            <a:ext cx="1171978" cy="46363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983267" y="2994998"/>
            <a:ext cx="1171978" cy="46363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464416" y="4021383"/>
            <a:ext cx="2279561" cy="8725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 kg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07719" y="4074001"/>
            <a:ext cx="853762" cy="61501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 kg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64416" y="5304375"/>
            <a:ext cx="2279561" cy="8725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 kg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937419" y="5304375"/>
            <a:ext cx="2279561" cy="8725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  <a:r>
              <a:rPr lang="en-US" dirty="0" smtClean="0">
                <a:solidFill>
                  <a:schemeClr val="tx1"/>
                </a:solidFill>
              </a:rPr>
              <a:t> kg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34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Using the Density Formula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FontTx/>
              <a:buNone/>
            </a:pPr>
            <a:endParaRPr lang="en-US" b="1" dirty="0" smtClean="0"/>
          </a:p>
          <a:p>
            <a:r>
              <a:rPr lang="en-US" sz="2400" b="1" dirty="0" smtClean="0"/>
              <a:t>List the known quantities with their units. Let their units help you decide which quantity a value represents. There must be two known quantities.</a:t>
            </a:r>
          </a:p>
          <a:p>
            <a:r>
              <a:rPr lang="en-US" sz="2400" b="1" dirty="0" smtClean="0"/>
              <a:t>Substitute these values into the formula.</a:t>
            </a:r>
          </a:p>
          <a:p>
            <a:r>
              <a:rPr lang="en-US" sz="2400" b="1" dirty="0" smtClean="0"/>
              <a:t>Calculate the third variable.</a:t>
            </a:r>
          </a:p>
          <a:p>
            <a:r>
              <a:rPr lang="en-US" sz="2400" b="1" dirty="0" smtClean="0"/>
              <a:t>Ex: A 1.68 kg object has a volume of 0.75 L. What is the density of this object in g/mL?</a:t>
            </a:r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>
            <p:extLst/>
          </p:nvPr>
        </p:nvGraphicFramePr>
        <p:xfrm>
          <a:off x="4921296" y="2370407"/>
          <a:ext cx="1228725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3" imgW="431640" imgH="393480" progId="Equation.DSMT4">
                  <p:embed/>
                </p:oleObj>
              </mc:Choice>
              <mc:Fallback>
                <p:oleObj name="Equation" r:id="rId3" imgW="431640" imgH="393480" progId="Equation.DSMT4">
                  <p:embed/>
                  <p:pic>
                    <p:nvPicPr>
                      <p:cNvPr id="102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1296" y="2370407"/>
                        <a:ext cx="1228725" cy="1120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4422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14892</TotalTime>
  <Words>615</Words>
  <Application>Microsoft Office PowerPoint</Application>
  <PresentationFormat>Widescreen</PresentationFormat>
  <Paragraphs>103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Bell MT</vt:lpstr>
      <vt:lpstr>Calibri</vt:lpstr>
      <vt:lpstr>Century Gothic</vt:lpstr>
      <vt:lpstr>Wingdings</vt:lpstr>
      <vt:lpstr>Wingdings 3</vt:lpstr>
      <vt:lpstr>Ion Boardroom</vt:lpstr>
      <vt:lpstr>Equation</vt:lpstr>
      <vt:lpstr>Chemistry – Sept 3, 2019 </vt:lpstr>
      <vt:lpstr>Objectives and Agenda</vt:lpstr>
      <vt:lpstr>Homework Review</vt:lpstr>
      <vt:lpstr>Homework Review</vt:lpstr>
      <vt:lpstr>Homework Review</vt:lpstr>
      <vt:lpstr>Homework Review</vt:lpstr>
      <vt:lpstr>Density</vt:lpstr>
      <vt:lpstr>Understanding density</vt:lpstr>
      <vt:lpstr>Using the Density Formula</vt:lpstr>
      <vt:lpstr>Lab Activity Overview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88</cp:revision>
  <dcterms:created xsi:type="dcterms:W3CDTF">2015-08-11T02:33:52Z</dcterms:created>
  <dcterms:modified xsi:type="dcterms:W3CDTF">2019-09-03T19:21:05Z</dcterms:modified>
</cp:coreProperties>
</file>